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74" r:id="rId2"/>
    <p:sldId id="295" r:id="rId3"/>
    <p:sldId id="308" r:id="rId4"/>
    <p:sldId id="307" r:id="rId5"/>
    <p:sldId id="306" r:id="rId6"/>
    <p:sldId id="305" r:id="rId7"/>
    <p:sldId id="309" r:id="rId8"/>
    <p:sldId id="310" r:id="rId9"/>
    <p:sldId id="311" r:id="rId10"/>
    <p:sldId id="323" r:id="rId11"/>
    <p:sldId id="312" r:id="rId12"/>
    <p:sldId id="313" r:id="rId13"/>
    <p:sldId id="314" r:id="rId14"/>
    <p:sldId id="316" r:id="rId15"/>
    <p:sldId id="317" r:id="rId16"/>
    <p:sldId id="318" r:id="rId17"/>
    <p:sldId id="322" r:id="rId18"/>
    <p:sldId id="324" r:id="rId19"/>
    <p:sldId id="326" r:id="rId20"/>
    <p:sldId id="325" r:id="rId21"/>
    <p:sldId id="327" r:id="rId22"/>
    <p:sldId id="328" r:id="rId23"/>
    <p:sldId id="319" r:id="rId24"/>
    <p:sldId id="320" r:id="rId25"/>
    <p:sldId id="321"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346" r:id="rId44"/>
    <p:sldId id="347" r:id="rId45"/>
    <p:sldId id="293" r:id="rId4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61676" autoAdjust="0"/>
  </p:normalViewPr>
  <p:slideViewPr>
    <p:cSldViewPr snapToGrid="0">
      <p:cViewPr>
        <p:scale>
          <a:sx n="125" d="100"/>
          <a:sy n="125" d="100"/>
        </p:scale>
        <p:origin x="224" y="144"/>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8/5/17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Recommendation systems share roots with early communication.  With the advent of communication in humans came the ability to share information and influence others.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871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4087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3972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Content-based technique is a domain-dependent algorithm and it emphasizes more on the analysis of the attributes of items in order to generate predictions. When documents such as web pages, publications and news are to be recommended, content-based filtering technique is the most successful. In content-based filtering technique, recommendation is made based on the user profiles using features extracted from the content of the items the user has evaluated in the past . Items that are mostly related to the positively rated items are recommended to the user. CBF uses different types of models to find similarity between documents in order to generate meaningful recommendations. It could use Vector Space Model such as Term Frequency Inverse Document Frequency (TF/IDF) or Probabilistic models such as </a:t>
            </a:r>
            <a:r>
              <a:rPr lang="en-US" sz="2000" dirty="0" err="1"/>
              <a:t>Naı</a:t>
            </a:r>
            <a:r>
              <a:rPr lang="en-US" sz="2000" dirty="0"/>
              <a:t> ̈</a:t>
            </a:r>
            <a:r>
              <a:rPr lang="en-US" sz="2000" dirty="0" err="1"/>
              <a:t>ve</a:t>
            </a:r>
            <a:r>
              <a:rPr lang="en-US" sz="2000" dirty="0"/>
              <a:t> Bayes Classifier, Decision Trees or Neural Networks to model the relationship between different documents within a corpus. These techniques make recommendations by learning the underlying model with either statistical analysis or machine learning techniques. Content-based filtering tech- </a:t>
            </a:r>
            <a:r>
              <a:rPr lang="en-US" sz="2000" dirty="0" err="1"/>
              <a:t>nique</a:t>
            </a:r>
            <a:r>
              <a:rPr lang="en-US" sz="2000" dirty="0"/>
              <a:t> does not need the profile of other users since they do not influence recommendation. Also, if the user profile changes, CBF technique still has the potential to adjust its rec- </a:t>
            </a:r>
            <a:r>
              <a:rPr lang="en-US" sz="2000" dirty="0" err="1"/>
              <a:t>ommendations</a:t>
            </a:r>
            <a:r>
              <a:rPr lang="en-US" sz="2000" dirty="0"/>
              <a:t> within a very short period of time. The major disadvantage of this technique is the need to have an in- depth knowledge and description of the features of the items in the profile.</a:t>
            </a:r>
          </a:p>
          <a:p>
            <a:r>
              <a:rPr lang="en-US" sz="2000" dirty="0"/>
              <a:t>Collaborative filtering is a domain-independent prediction technique for content that cannot easily and adequately be described by metadata such as movies and music. Collaborative filtering technique works by building a database (user-item matrix) of preferences for items by users. It then matches users with relevant interest and preferences by </a:t>
            </a:r>
            <a:r>
              <a:rPr lang="en-US" sz="2000" dirty="0" err="1"/>
              <a:t>calcu</a:t>
            </a:r>
            <a:r>
              <a:rPr lang="en-US" sz="2000" dirty="0"/>
              <a:t>- </a:t>
            </a:r>
            <a:r>
              <a:rPr lang="en-US" sz="2000" dirty="0" err="1"/>
              <a:t>lating</a:t>
            </a:r>
            <a:r>
              <a:rPr lang="en-US" sz="2000" dirty="0"/>
              <a:t> similarities between their profiles to make </a:t>
            </a:r>
            <a:r>
              <a:rPr lang="en-US" sz="2000" dirty="0" err="1"/>
              <a:t>recommenda</a:t>
            </a:r>
            <a:r>
              <a:rPr lang="en-US" sz="2000" dirty="0"/>
              <a:t>- </a:t>
            </a:r>
            <a:r>
              <a:rPr lang="en-US" sz="2000" dirty="0" err="1"/>
              <a:t>tions</a:t>
            </a:r>
            <a:r>
              <a:rPr lang="en-US" sz="2000" dirty="0"/>
              <a:t>. Such users build a group called neighborhood. An user gets recommendations to those items that he has not rated before but that were already positively rated by users in his neighborhood. Recommendations that are produced by CF can be of either prediction or recommendation. Prediction is a numerical value, </a:t>
            </a:r>
            <a:r>
              <a:rPr lang="en-US" sz="2000" dirty="0" err="1"/>
              <a:t>Rij</a:t>
            </a:r>
            <a:r>
              <a:rPr lang="en-US" sz="2000" dirty="0"/>
              <a:t>, expressing the predicted score of item j for the user </a:t>
            </a:r>
            <a:r>
              <a:rPr lang="en-US" sz="2000" dirty="0" err="1"/>
              <a:t>i</a:t>
            </a:r>
            <a:r>
              <a:rPr lang="en-US" sz="2000" dirty="0"/>
              <a:t>, while Recommendation is a list of top N items that the user will like the most.. The technique of collaborative filtering can be divided into two cate- </a:t>
            </a:r>
            <a:r>
              <a:rPr lang="en-US" sz="2000" dirty="0" err="1"/>
              <a:t>gories</a:t>
            </a:r>
            <a:r>
              <a:rPr lang="en-US" sz="2000" dirty="0"/>
              <a:t>: memory-based and model-based.</a:t>
            </a:r>
          </a:p>
          <a:p>
            <a:r>
              <a:rPr lang="en-US" sz="2000" dirty="0"/>
              <a:t>Hybrid filtering technique combines different recommendation techniques in order to gain better system optimization to avoid some limitations and problems of pure recommendation sys- </a:t>
            </a:r>
            <a:r>
              <a:rPr lang="en-US" sz="2000" dirty="0" err="1"/>
              <a:t>tems</a:t>
            </a:r>
            <a:r>
              <a:rPr lang="en-US" sz="2000" dirty="0"/>
              <a:t>. The idea behind hybrid techniques is that a com- </a:t>
            </a:r>
            <a:r>
              <a:rPr lang="en-US" sz="2000" dirty="0" err="1"/>
              <a:t>bination</a:t>
            </a:r>
            <a:r>
              <a:rPr lang="en-US" sz="2000" dirty="0"/>
              <a:t> of algorithms will provide more accurate and effective recommendations than a single algorithm as the disadvantages of one algorithm can be overcome by another algorithm</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976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recent years some of the more successful technologies for recommender systems are the collaborative filtering types.  A number of different algorithmic approaches exist. </a:t>
            </a:r>
            <a:r>
              <a:rPr lang="en-US" dirty="0"/>
              <a:t>Each algorithmic approach has adherents who claim it to be superior for some purpose. Clearly identifying the best algorithm for a given purpose has proven challenging, in part because researchers disagree on which attributes should be measured, and on which metrics should be used for each attribute. Re- searchers who survey the literature will find over a dozen quantitative metrics and additional qualitative evaluation techniques. </a:t>
            </a:r>
            <a:endParaRPr lang="en-US" dirty="0"/>
          </a:p>
          <a:p>
            <a:r>
              <a:rPr lang="en-US" dirty="0"/>
              <a:t>Evaluating recommender systems and their algorithms is inherently </a:t>
            </a:r>
            <a:r>
              <a:rPr lang="en-US" dirty="0" smtClean="0"/>
              <a:t>difficult </a:t>
            </a:r>
            <a:r>
              <a:rPr lang="en-US" dirty="0"/>
              <a:t>for several reasons. First, different algorithms may be better or worse on different data sets. Many collaborative filtering algorithms have been designed specifically for data sets where there are many more users than items (e.g., the </a:t>
            </a:r>
            <a:r>
              <a:rPr lang="en-US" dirty="0" err="1"/>
              <a:t>MovieLens</a:t>
            </a:r>
            <a:r>
              <a:rPr lang="en-US" dirty="0"/>
              <a:t> data set has 65,000 users and 5,000 movies). Such algorithms may be entirely inappropriate in a domain where there are many more items than users (e.g., a research paper recommender with thousands of users but tens or hundreds of thousands of articles to recommend). Similar differences exist for ratings density, ratings scale, and other properties of data sets. </a:t>
            </a:r>
            <a:endParaRPr lang="en-US" dirty="0"/>
          </a:p>
          <a:p>
            <a:r>
              <a:rPr lang="en-US" dirty="0"/>
              <a:t>The second reason that evaluation is difficult is that the goals for which an evaluation is performed may differ. Much early evaluation work focused specifically on the “accuracy” of collaborative filtering algorithms in “predict- </a:t>
            </a:r>
            <a:r>
              <a:rPr lang="en-US" dirty="0" err="1"/>
              <a:t>ing</a:t>
            </a:r>
            <a:r>
              <a:rPr lang="en-US" dirty="0"/>
              <a:t>” withheld ratings. Even early researchers recognized, however, that when recommenders are used to support decisions, it can be more valuable to measure how often the system leads its users to wrong choices. </a:t>
            </a:r>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330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147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32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8025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8672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0111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658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Written language augmented word of mouth and the age of advertising was born</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8066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recommendation algorithms start by finding a set of customers whose purchased and rated items overlap the user’s purchased and rated items</a:t>
            </a:r>
            <a:r>
              <a:rPr lang="en-US" dirty="0" smtClean="0"/>
              <a:t>. </a:t>
            </a:r>
            <a:r>
              <a:rPr lang="en-US" dirty="0"/>
              <a:t>The algorithm aggregates items from these similar customers, eliminates items the user has already purchased or rated, and recommends the remaining items to the user. Two popular versions of these algorithms are </a:t>
            </a:r>
            <a:r>
              <a:rPr lang="en-US" i="1" dirty="0"/>
              <a:t>collaborative filtering </a:t>
            </a:r>
            <a:r>
              <a:rPr lang="en-US" dirty="0"/>
              <a:t>and </a:t>
            </a:r>
            <a:r>
              <a:rPr lang="en-US" i="1" dirty="0"/>
              <a:t>cluster models</a:t>
            </a:r>
            <a:r>
              <a:rPr lang="en-US" dirty="0"/>
              <a:t>. Other algorithms — including search-based methods and our own item-to-item collaborative filtering — focus on finding similar items, not similar customers. For each of the user’s purchased and rated items, the algorithm attempts to find similar items. It then aggregates the </a:t>
            </a:r>
            <a:r>
              <a:rPr lang="en-US" dirty="0" smtClean="0"/>
              <a:t>similar </a:t>
            </a:r>
            <a:r>
              <a:rPr lang="en-US" dirty="0"/>
              <a:t>items and recommends them. </a:t>
            </a:r>
            <a:endParaRPr lang="en-US" dirty="0"/>
          </a:p>
          <a:p>
            <a:r>
              <a:rPr lang="en-US" dirty="0"/>
              <a:t>A traditional collaborative filtering algorithm </a:t>
            </a:r>
            <a:r>
              <a:rPr lang="en-US" dirty="0" smtClean="0"/>
              <a:t>represents </a:t>
            </a:r>
            <a:r>
              <a:rPr lang="en-US" dirty="0"/>
              <a:t>a customer as an </a:t>
            </a:r>
            <a:r>
              <a:rPr lang="en-US" i="1" dirty="0"/>
              <a:t>N</a:t>
            </a:r>
            <a:r>
              <a:rPr lang="en-US" dirty="0"/>
              <a:t>-dimensional vector of items, where </a:t>
            </a:r>
            <a:r>
              <a:rPr lang="en-US" i="1" dirty="0"/>
              <a:t>N </a:t>
            </a:r>
            <a:r>
              <a:rPr lang="en-US" dirty="0"/>
              <a:t>is the number of distinct catalog items. The components of the vector are positive for purchased or positively rated items and </a:t>
            </a:r>
            <a:r>
              <a:rPr lang="en-US" dirty="0" smtClean="0"/>
              <a:t>negative </a:t>
            </a:r>
            <a:r>
              <a:rPr lang="en-US" dirty="0"/>
              <a:t>for negatively rated items. To compensate for best-selling items, the algorithm typically multi- plies the vector components by the inverse </a:t>
            </a:r>
            <a:r>
              <a:rPr lang="en-US" dirty="0" smtClean="0"/>
              <a:t>frequency </a:t>
            </a:r>
            <a:r>
              <a:rPr lang="en-US" dirty="0"/>
              <a:t>(the inverse of the number of customers who have purchased or rated the item), making less well-known items much more relevant</a:t>
            </a:r>
            <a:r>
              <a:rPr lang="en-US" dirty="0" smtClean="0"/>
              <a:t>. </a:t>
            </a:r>
            <a:r>
              <a:rPr lang="en-US" dirty="0"/>
              <a:t>For almost all customers, this vector is extremely sparse. </a:t>
            </a:r>
            <a:endParaRPr lang="en-US" dirty="0"/>
          </a:p>
          <a:p>
            <a:r>
              <a:rPr lang="en-US" dirty="0"/>
              <a:t>The algorithm generates recommendations based on a few customers who are most similar to the user. It can measure the similarity of two </a:t>
            </a:r>
            <a:r>
              <a:rPr lang="en-US" dirty="0" smtClean="0"/>
              <a:t>customers</a:t>
            </a:r>
            <a:r>
              <a:rPr lang="en-US" dirty="0"/>
              <a:t>, A and B, in various ways; a common method is to measure the cosine of the angle between the two </a:t>
            </a:r>
            <a:r>
              <a:rPr lang="en-US" dirty="0" smtClean="0"/>
              <a:t>vectors.  </a:t>
            </a:r>
          </a:p>
          <a:p>
            <a:r>
              <a:rPr lang="en-US" dirty="0"/>
              <a:t>The algorithm can select recommendations from the similar customers’ items using various </a:t>
            </a:r>
            <a:r>
              <a:rPr lang="en-US" dirty="0" smtClean="0"/>
              <a:t>methods </a:t>
            </a:r>
            <a:r>
              <a:rPr lang="en-US" dirty="0"/>
              <a:t>as well, a common technique is to rank each item according to how many similar customers purchased it. </a:t>
            </a:r>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7929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collaborative filtering to generate </a:t>
            </a:r>
            <a:r>
              <a:rPr lang="en-US" dirty="0" smtClean="0"/>
              <a:t>recommendations </a:t>
            </a:r>
            <a:r>
              <a:rPr lang="en-US" dirty="0"/>
              <a:t>is computationally expensive. It is </a:t>
            </a:r>
            <a:r>
              <a:rPr lang="en-US" i="1" dirty="0"/>
              <a:t>O</a:t>
            </a:r>
            <a:r>
              <a:rPr lang="en-US" dirty="0"/>
              <a:t>(</a:t>
            </a:r>
            <a:r>
              <a:rPr lang="en-US" i="1" dirty="0"/>
              <a:t>MN</a:t>
            </a:r>
            <a:r>
              <a:rPr lang="en-US" dirty="0"/>
              <a:t>) in the worst case, where </a:t>
            </a:r>
            <a:r>
              <a:rPr lang="en-US" i="1" dirty="0"/>
              <a:t>M </a:t>
            </a:r>
            <a:r>
              <a:rPr lang="en-US" dirty="0"/>
              <a:t>is the number of customers and </a:t>
            </a:r>
            <a:r>
              <a:rPr lang="en-US" i="1" dirty="0"/>
              <a:t>N </a:t>
            </a:r>
            <a:r>
              <a:rPr lang="en-US" dirty="0"/>
              <a:t>is the number of product </a:t>
            </a:r>
            <a:r>
              <a:rPr lang="en-US" dirty="0" smtClean="0"/>
              <a:t>catalog </a:t>
            </a:r>
            <a:r>
              <a:rPr lang="en-US" dirty="0"/>
              <a:t>items, since it examines </a:t>
            </a:r>
            <a:r>
              <a:rPr lang="en-US" i="1" dirty="0"/>
              <a:t>M </a:t>
            </a:r>
            <a:r>
              <a:rPr lang="en-US" dirty="0"/>
              <a:t>customers and up to </a:t>
            </a:r>
            <a:r>
              <a:rPr lang="en-US" i="1" dirty="0"/>
              <a:t>N </a:t>
            </a:r>
            <a:r>
              <a:rPr lang="en-US" dirty="0"/>
              <a:t>items for each customer. However, because the average customer vector is extremely sparse, the algorithm’s performance tends to be closer to </a:t>
            </a:r>
            <a:r>
              <a:rPr lang="en-US" i="1" dirty="0"/>
              <a:t>O</a:t>
            </a:r>
            <a:r>
              <a:rPr lang="en-US" dirty="0"/>
              <a:t>(</a:t>
            </a:r>
            <a:r>
              <a:rPr lang="en-US" i="1" dirty="0"/>
              <a:t>M </a:t>
            </a:r>
            <a:r>
              <a:rPr lang="en-US" dirty="0"/>
              <a:t>+ </a:t>
            </a:r>
            <a:r>
              <a:rPr lang="en-US" i="1" dirty="0"/>
              <a:t>N</a:t>
            </a:r>
            <a:r>
              <a:rPr lang="en-US" dirty="0"/>
              <a:t>). Scanning every customer is </a:t>
            </a:r>
            <a:r>
              <a:rPr lang="en-US" dirty="0" smtClean="0"/>
              <a:t>approximately </a:t>
            </a:r>
            <a:r>
              <a:rPr lang="en-US" i="1" dirty="0"/>
              <a:t>O</a:t>
            </a:r>
            <a:r>
              <a:rPr lang="en-US" dirty="0"/>
              <a:t>(</a:t>
            </a:r>
            <a:r>
              <a:rPr lang="en-US" i="1" dirty="0"/>
              <a:t>M</a:t>
            </a:r>
            <a:r>
              <a:rPr lang="en-US" dirty="0"/>
              <a:t>), not </a:t>
            </a:r>
            <a:r>
              <a:rPr lang="en-US" i="1" dirty="0"/>
              <a:t>O</a:t>
            </a:r>
            <a:r>
              <a:rPr lang="en-US" dirty="0"/>
              <a:t>(</a:t>
            </a:r>
            <a:r>
              <a:rPr lang="en-US" i="1" dirty="0"/>
              <a:t>MN</a:t>
            </a:r>
            <a:r>
              <a:rPr lang="en-US" dirty="0"/>
              <a:t>), because almost all </a:t>
            </a:r>
            <a:r>
              <a:rPr lang="en-US" dirty="0" smtClean="0"/>
              <a:t>customer </a:t>
            </a:r>
            <a:r>
              <a:rPr lang="en-US" dirty="0"/>
              <a:t>vectors contain a small number of items, regardless of the size of the catalog. But there are a few customers who have purchased or rated a significant percentage of the catalog, requiring </a:t>
            </a:r>
            <a:r>
              <a:rPr lang="en-US" i="1" dirty="0"/>
              <a:t>O</a:t>
            </a:r>
            <a:r>
              <a:rPr lang="en-US" dirty="0"/>
              <a:t>(</a:t>
            </a:r>
            <a:r>
              <a:rPr lang="en-US" i="1" dirty="0"/>
              <a:t>N</a:t>
            </a:r>
            <a:r>
              <a:rPr lang="en-US" dirty="0"/>
              <a:t>) processing time. Thus, the final performance of the algorithm is approximately </a:t>
            </a:r>
            <a:r>
              <a:rPr lang="en-US" i="1" dirty="0"/>
              <a:t>O</a:t>
            </a:r>
            <a:r>
              <a:rPr lang="en-US" dirty="0"/>
              <a:t>(</a:t>
            </a:r>
            <a:r>
              <a:rPr lang="en-US" i="1" dirty="0"/>
              <a:t>M </a:t>
            </a:r>
            <a:r>
              <a:rPr lang="en-US" dirty="0"/>
              <a:t>+ </a:t>
            </a:r>
            <a:r>
              <a:rPr lang="en-US" i="1" dirty="0"/>
              <a:t>N</a:t>
            </a:r>
            <a:r>
              <a:rPr lang="en-US" dirty="0"/>
              <a:t>). Even so, for very large data sets — such as 10 million or more customers and 1 million or more catalog items — the algorithm encounters severe </a:t>
            </a:r>
            <a:r>
              <a:rPr lang="en-US" dirty="0" smtClean="0"/>
              <a:t>performance </a:t>
            </a:r>
            <a:r>
              <a:rPr lang="en-US" dirty="0"/>
              <a:t>and scaling issues. </a:t>
            </a:r>
            <a:endParaRPr lang="en-US" dirty="0" smtClean="0"/>
          </a:p>
          <a:p>
            <a:r>
              <a:rPr lang="en-US" dirty="0"/>
              <a:t>It is possible to partially address these scaling issues by reducing the data size</a:t>
            </a:r>
            <a:r>
              <a:rPr lang="en-US" dirty="0" smtClean="0"/>
              <a:t>. </a:t>
            </a:r>
            <a:r>
              <a:rPr lang="en-US" dirty="0"/>
              <a:t>We can reduce </a:t>
            </a:r>
            <a:r>
              <a:rPr lang="en-US" i="1" dirty="0"/>
              <a:t>M </a:t>
            </a:r>
            <a:r>
              <a:rPr lang="en-US" dirty="0"/>
              <a:t>by randomly sampling the customers or discarding customers with few purchases, and reduce </a:t>
            </a:r>
            <a:r>
              <a:rPr lang="en-US" i="1" dirty="0"/>
              <a:t>N </a:t>
            </a:r>
            <a:r>
              <a:rPr lang="en-US" dirty="0"/>
              <a:t>by dis- carding very popular or unpopular items. It is also possible to reduce the number of items examined by a small, constant factor by partitioning the item space based on product category or subject </a:t>
            </a:r>
            <a:r>
              <a:rPr lang="en-US" dirty="0" smtClean="0"/>
              <a:t>classification</a:t>
            </a:r>
            <a:r>
              <a:rPr lang="en-US" dirty="0"/>
              <a:t>. Dimensionality reduction techniques such as clustering and principal component analysis can reduce </a:t>
            </a:r>
            <a:r>
              <a:rPr lang="en-US" i="1" dirty="0"/>
              <a:t>M </a:t>
            </a:r>
            <a:r>
              <a:rPr lang="en-US" dirty="0"/>
              <a:t>or </a:t>
            </a:r>
            <a:r>
              <a:rPr lang="en-US" i="1" dirty="0"/>
              <a:t>N </a:t>
            </a:r>
            <a:r>
              <a:rPr lang="en-US" dirty="0"/>
              <a:t>by a large </a:t>
            </a:r>
            <a:r>
              <a:rPr lang="en-US" dirty="0" smtClean="0"/>
              <a:t>factor.</a:t>
            </a:r>
          </a:p>
          <a:p>
            <a:r>
              <a:rPr lang="en-US" dirty="0"/>
              <a:t>Unfortunately, all these methods also reduce recommendation quality in several ways. First, if the algorithm examines only a small customer sample, the selected customers will be less similar to the user. Second, item-space partitioning restricts recommendations to a specific product or subject area. Third, if the algorithm discards the most popular or unpopular items, they will never appear as recommendations, and customers who have purchased only those items will not get </a:t>
            </a:r>
            <a:r>
              <a:rPr lang="en-US" dirty="0" smtClean="0"/>
              <a:t>recommendations</a:t>
            </a:r>
            <a:r>
              <a:rPr lang="en-US" dirty="0"/>
              <a:t>. Dimensionality reduction </a:t>
            </a:r>
            <a:r>
              <a:rPr lang="en-US" dirty="0" smtClean="0"/>
              <a:t>techniques </a:t>
            </a:r>
            <a:r>
              <a:rPr lang="en-US" dirty="0"/>
              <a:t>applied to the item space tend to have the same effect by eliminating low-frequency items. Dimensionality reduction applied to the customer space effectively groups similar customers into clusters; as we now describe, such clustering can also degrade recommendation quality. </a:t>
            </a:r>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73999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Let’s take a step back and recognize the inherent problem we have is one of co-clustering.  Our data is bimodal at the very least.  And our clustering is fuzzy by definition </a:t>
            </a:r>
            <a:r>
              <a:rPr lang="mr-IN" dirty="0" smtClean="0"/>
              <a:t>–</a:t>
            </a:r>
            <a:r>
              <a:rPr lang="en-US" dirty="0" smtClean="0"/>
              <a:t> each observation can belong to one or more clusters. </a:t>
            </a:r>
            <a:r>
              <a:rPr lang="en-US" dirty="0"/>
              <a:t>Where classical clustering methods assume that a membership of an object (in a group of objects) depends solely on its similarity to other objects of the same type (same entity type), co-clustering can be seen as a method of co-grouping two types of entities simultaneously, based on similarity of their </a:t>
            </a:r>
            <a:r>
              <a:rPr lang="en-US" b="1" dirty="0"/>
              <a:t>pairwise interactions</a:t>
            </a:r>
            <a:r>
              <a:rPr lang="en-US" dirty="0"/>
              <a:t>.</a:t>
            </a:r>
          </a:p>
          <a:p>
            <a:pPr fontAlgn="base"/>
            <a:r>
              <a:rPr lang="en-US" dirty="0" smtClean="0"/>
              <a:t>Co-clustering matrices in our recommender use cases can </a:t>
            </a:r>
            <a:r>
              <a:rPr lang="en-US" dirty="0"/>
              <a:t>be explained as grouping both </a:t>
            </a:r>
            <a:r>
              <a:rPr lang="en-US" b="1" dirty="0"/>
              <a:t>similar </a:t>
            </a:r>
            <a:r>
              <a:rPr lang="en-US" b="1" dirty="0" smtClean="0"/>
              <a:t>users and similar </a:t>
            </a:r>
            <a:r>
              <a:rPr lang="en-US" b="1" dirty="0"/>
              <a:t>documents</a:t>
            </a:r>
            <a:r>
              <a:rPr lang="en-US" dirty="0"/>
              <a:t> into, let’s say, categories or interests, synchronously.</a:t>
            </a:r>
          </a:p>
          <a:p>
            <a:pPr fontAlgn="base"/>
            <a:r>
              <a:rPr lang="en-US" dirty="0"/>
              <a:t>Co-clustering is extremely useful when </a:t>
            </a:r>
            <a:r>
              <a:rPr lang="en-US" dirty="0" smtClean="0"/>
              <a:t>the pairwise </a:t>
            </a:r>
            <a:r>
              <a:rPr lang="en-US" dirty="0"/>
              <a:t>interactions signal is sparse. And again, it is easier to demonstrate with an example: consider the case of internet users reading news articles. Now think of two users with </a:t>
            </a:r>
            <a:r>
              <a:rPr lang="en-US" b="1" dirty="0"/>
              <a:t>similar affinity to the same news categories</a:t>
            </a:r>
            <a:r>
              <a:rPr lang="en-US" dirty="0"/>
              <a:t>. Even if the two match perfectly in their preferences, it is </a:t>
            </a:r>
            <a:r>
              <a:rPr lang="en-US" b="1" dirty="0"/>
              <a:t>extremely unlikely</a:t>
            </a:r>
            <a:r>
              <a:rPr lang="en-US" dirty="0"/>
              <a:t> that the two will read </a:t>
            </a:r>
            <a:r>
              <a:rPr lang="en-US" b="1" dirty="0"/>
              <a:t>exactly the same articles</a:t>
            </a:r>
            <a:r>
              <a:rPr lang="en-US" dirty="0"/>
              <a:t>, due to the huge variety of news articles offered daily on the net. Moreover, it is even fair to assume that the amount of articles </a:t>
            </a:r>
            <a:r>
              <a:rPr lang="en-US" b="1" dirty="0"/>
              <a:t>read by both users</a:t>
            </a:r>
            <a:r>
              <a:rPr lang="en-US" dirty="0"/>
              <a:t> is </a:t>
            </a:r>
            <a:r>
              <a:rPr lang="en-US" b="1" dirty="0"/>
              <a:t>very low</a:t>
            </a:r>
            <a:r>
              <a:rPr lang="en-US" dirty="0"/>
              <a:t>. In this case, clustering similar users based on the articles they read (or on the opposite side, clustering articles based on overlapping readers) seems pretty useless. And it is the case where co-clustering approach really shines, comparing to “regular” unimodal clustering.</a:t>
            </a:r>
          </a:p>
          <a:p>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84970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7452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9529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Looking again at MF’s cost function, it appears that we aim at learning two types of variables – those of </a:t>
            </a:r>
            <a:r>
              <a:rPr lang="en-US" i="1" dirty="0"/>
              <a:t>U</a:t>
            </a:r>
            <a:r>
              <a:rPr lang="en-US" dirty="0"/>
              <a:t> and those of </a:t>
            </a:r>
            <a:r>
              <a:rPr lang="en-US" i="1" dirty="0"/>
              <a:t>P</a:t>
            </a:r>
            <a:r>
              <a:rPr lang="en-US" dirty="0"/>
              <a:t>, and the two types are tied in the multiplication of </a:t>
            </a:r>
            <a:r>
              <a:rPr lang="en-US" dirty="0" smtClean="0"/>
              <a:t>U x P. </a:t>
            </a:r>
            <a:r>
              <a:rPr lang="en-US" dirty="0"/>
              <a:t>Recall that the actual cost function is the </a:t>
            </a:r>
            <a:r>
              <a:rPr lang="en-US" dirty="0" smtClean="0"/>
              <a:t>summation as shown plus </a:t>
            </a:r>
            <a:r>
              <a:rPr lang="en-US" dirty="0"/>
              <a:t>regularization term. The fact that both U’s and </a:t>
            </a:r>
            <a:r>
              <a:rPr lang="en-US" dirty="0" smtClean="0"/>
              <a:t>P’s </a:t>
            </a:r>
            <a:r>
              <a:rPr lang="en-US" dirty="0"/>
              <a:t>values are unknown variables makes this cost function non-convex</a:t>
            </a:r>
            <a:r>
              <a:rPr lang="en-US" dirty="0" smtClean="0"/>
              <a:t>.</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22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74742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Since the actual cost function includes a regularization term, it is slightly longer. According to the two-step process, the cost function can be broken down into two cost functions.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7072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And the matching solutions for u(</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p(j)</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are</a:t>
            </a:r>
            <a:r>
              <a:rPr lang="en-US" sz="1200" b="0" i="0" kern="1200" baseline="0" dirty="0" smtClean="0">
                <a:solidFill>
                  <a:schemeClr val="tx1"/>
                </a:solidFill>
                <a:effectLst/>
                <a:latin typeface="+mn-lt"/>
                <a:ea typeface="+mn-ea"/>
                <a:cs typeface="+mn-cs"/>
              </a:rPr>
              <a:t> here.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 since each  doesn’t depend on other  vectors, each step can potentially be introduced to massive parallelization.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3550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4884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Through </a:t>
            </a:r>
            <a:r>
              <a:rPr lang="en-US" sz="1600" baseline="0" dirty="0" err="1"/>
              <a:t>milennai</a:t>
            </a:r>
            <a:r>
              <a:rPr lang="en-US" sz="1600" baseline="0" dirty="0"/>
              <a:t> the foundations of recommendation </a:t>
            </a:r>
            <a:r>
              <a:rPr lang="en-US" sz="1600" baseline="0" dirty="0" err="1"/>
              <a:t>remainded</a:t>
            </a:r>
            <a:r>
              <a:rPr lang="en-US" sz="1600" baseline="0" dirty="0"/>
              <a:t> pretty static:  we do what others do.  We buy what others buy.  The influence of the group is paramount to adoption, whether it be a product, a service, a religion, or a political belief system.  We buy because we are sold.  Recommendations from others are at the root of those patterns.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824479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As we have seen, generalized </a:t>
            </a:r>
            <a:r>
              <a:rPr lang="en-US" dirty="0"/>
              <a:t>linear models with </a:t>
            </a:r>
            <a:r>
              <a:rPr lang="en-US" dirty="0" smtClean="0"/>
              <a:t>some nonlinear </a:t>
            </a:r>
            <a:r>
              <a:rPr lang="en-US" dirty="0"/>
              <a:t>feature transformations are widely used for large-scale regression and classification problems with sparse inputs. </a:t>
            </a:r>
            <a:r>
              <a:rPr lang="en-US" b="1" dirty="0"/>
              <a:t>Memorization </a:t>
            </a:r>
            <a:r>
              <a:rPr lang="en-US" dirty="0"/>
              <a:t>of feature interactions through a wide set of cross-product feature transformations are effective and interpretable, while </a:t>
            </a:r>
            <a:r>
              <a:rPr lang="en-US" b="1" dirty="0"/>
              <a:t>generalization</a:t>
            </a:r>
            <a:r>
              <a:rPr lang="en-US" dirty="0"/>
              <a:t> requires more feature engineering effort. With less feature engineering, deep neural networks can generalize better to unseen feature combinations through low-dimensional dense </a:t>
            </a:r>
            <a:r>
              <a:rPr lang="en-US" dirty="0" err="1"/>
              <a:t>embeddings</a:t>
            </a:r>
            <a:r>
              <a:rPr lang="en-US" dirty="0"/>
              <a:t> learned for the sparse features. However, deep neural networks with </a:t>
            </a:r>
            <a:r>
              <a:rPr lang="en-US" dirty="0" err="1"/>
              <a:t>embeddings</a:t>
            </a:r>
            <a:r>
              <a:rPr lang="en-US" dirty="0"/>
              <a:t> can over-generalize and recommend less relevant items when the user-item interactions are sparse and high-rank. </a:t>
            </a:r>
            <a:r>
              <a:rPr lang="en-US" dirty="0" smtClean="0"/>
              <a:t>With </a:t>
            </a:r>
            <a:r>
              <a:rPr lang="en-US" dirty="0"/>
              <a:t>Wide &amp; Deep learning—jointly trained wide linear models and deep neural networks—to combine the benefits of memorization and generalization for recommender </a:t>
            </a:r>
            <a:r>
              <a:rPr lang="en-US" dirty="0" smtClean="0"/>
              <a:t>systems, substantial improvements can be gleaned.</a:t>
            </a:r>
          </a:p>
          <a:p>
            <a:r>
              <a:rPr lang="en-US" dirty="0" smtClean="0"/>
              <a:t> One</a:t>
            </a:r>
            <a:r>
              <a:rPr lang="en-US" baseline="0" dirty="0" smtClean="0"/>
              <a:t> view of a recommender system is </a:t>
            </a:r>
            <a:r>
              <a:rPr lang="en-US" sz="1200" kern="1200" dirty="0" smtClean="0">
                <a:solidFill>
                  <a:schemeClr val="tx1"/>
                </a:solidFill>
                <a:effectLst/>
                <a:latin typeface="+mn-lt"/>
                <a:ea typeface="+mn-ea"/>
                <a:cs typeface="+mn-cs"/>
              </a:rPr>
              <a:t>as a search ranking system, where the input query is a set of user and contextual information, and the output is a ranked list of items. Given a query, the recommendation task is to find the relevant items in a database and then rank the items based on certain objectives, such as clicks or purchases.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One challenge in recommender systems, similar to general search ranking problem, is to achieve both memorization and generalization. Memorization can be loosely defined as learning the frequent co-occurrence of items or features and exploiting the correlation available in the historical data. Generalization, on the other hand, is based on transitivity of correlation and explores new feature combinations that have never or rarely occurred in the past. Recommendations based on memorization are usually more topical and directly relevant to the items on which users have already performed actions. Compared with memorization, generalization tends to improve the diversity of the recommended items. </a:t>
            </a: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7997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15175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6054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10809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05140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615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8400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23245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0156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they 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3430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mass communication came the ability to influence even more.  Those early days of broadcast audio and video set the stage for Network Age </a:t>
            </a:r>
            <a:r>
              <a:rPr lang="en-US" sz="1600" baseline="0" dirty="0" err="1"/>
              <a:t>refiniements</a:t>
            </a:r>
            <a:r>
              <a:rPr lang="en-US" sz="1600" baseline="0" dirty="0"/>
              <a:t>.</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20322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Memorization and generalization are both important for recommender systems. Wide linear models can effectively memorize sparse feature interactions using cross-product feature transformations, while deep neural networks can generalize to previously unseen feature interactions through low- dimensional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Google developed and presented the Wide &amp; Deep learning framework to combine the strengths of both types of model. They productionized and evaluated the framework on the recommender system of Google Play, a massive-scale commercial app store. Online experiment results showed that the Wide &amp; Deep model led to significant improvement on app acquisitions over wide-only and deep-only models.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the browser came the ability to begin to track and influence search patterns.  Proactive search with advertising is the essence of recommendation systems.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9128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The seminal paper on Internet Recommendation Systems was published in 2000.  Since that influential paper, the art and science of internet recommendation systems came to be.</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28151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And here we are nearly 2 decades later, with commercial AI options like </a:t>
            </a:r>
            <a:r>
              <a:rPr lang="en-US" sz="1600" baseline="0" dirty="0" err="1"/>
              <a:t>TensorFlow</a:t>
            </a:r>
            <a:r>
              <a:rPr lang="en-US" sz="1600" baseline="0" dirty="0"/>
              <a:t>, and the perfection of Internet Recommendation systems is upon us.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62906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And here we are nearly 2 decades later, with commercial AI options like </a:t>
            </a:r>
            <a:r>
              <a:rPr lang="en-US" sz="1600" baseline="0" dirty="0" err="1"/>
              <a:t>TensorFlow</a:t>
            </a:r>
            <a:r>
              <a:rPr lang="en-US" sz="1600" baseline="0" dirty="0"/>
              <a:t>, and the perfection of Internet Recommendation systems is upon us.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54289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589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8.tiff"/><Relationship Id="rId9" Type="http://schemas.openxmlformats.org/officeDocument/2006/relationships/image" Target="../media/image7.png"/><Relationship Id="rId10"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tiff"/><Relationship Id="rId5"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9"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8.tiff"/><Relationship Id="rId9" Type="http://schemas.openxmlformats.org/officeDocument/2006/relationships/image" Target="../media/image7.png"/><Relationship Id="rId10"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Deep</a:t>
            </a:r>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
        <p:nvSpPr>
          <p:cNvPr id="16" name="TextBox 15"/>
          <p:cNvSpPr txBox="1"/>
          <p:nvPr/>
        </p:nvSpPr>
        <p:spPr>
          <a:xfrm>
            <a:off x="1935489" y="1816823"/>
            <a:ext cx="5522489" cy="3089564"/>
          </a:xfrm>
          <a:prstGeom prst="rect">
            <a:avLst/>
          </a:prstGeom>
          <a:solidFill>
            <a:schemeClr val="bg1"/>
          </a:solidFill>
          <a:ln>
            <a:solidFill>
              <a:schemeClr val="tx1">
                <a:lumMod val="50000"/>
              </a:schemeClr>
            </a:solidFill>
          </a:ln>
        </p:spPr>
        <p:txBody>
          <a:bodyPr wrap="square" rtlCol="0">
            <a:spAutoFit/>
          </a:bodyPr>
          <a:lstStyle/>
          <a:p>
            <a:pPr algn="ctr">
              <a:lnSpc>
                <a:spcPct val="95000"/>
              </a:lnSpc>
              <a:spcBef>
                <a:spcPts val="400"/>
              </a:spcBef>
            </a:pPr>
            <a:r>
              <a:rPr lang="en-US" b="1" dirty="0" smtClean="0"/>
              <a:t>Informal Definition</a:t>
            </a:r>
          </a:p>
          <a:p>
            <a:pPr>
              <a:lnSpc>
                <a:spcPct val="95000"/>
              </a:lnSpc>
              <a:spcBef>
                <a:spcPts val="400"/>
              </a:spcBef>
            </a:pPr>
            <a:r>
              <a:rPr lang="en-US" dirty="0" smtClean="0"/>
              <a:t>Recommender systems:  a </a:t>
            </a:r>
            <a:r>
              <a:rPr lang="en-US" dirty="0"/>
              <a:t>family of methods that enable filtering through large observation and information space in order to provide recommendations in the information space </a:t>
            </a:r>
            <a:r>
              <a:rPr lang="en-US" dirty="0" smtClean="0"/>
              <a:t>[whether] that </a:t>
            </a:r>
            <a:r>
              <a:rPr lang="en-US" dirty="0"/>
              <a:t>user does </a:t>
            </a:r>
            <a:r>
              <a:rPr lang="en-US" dirty="0" smtClean="0"/>
              <a:t>[or does] not </a:t>
            </a:r>
            <a:r>
              <a:rPr lang="en-US" dirty="0"/>
              <a:t>have any observation, where the information space is all of the available items that </a:t>
            </a:r>
            <a:r>
              <a:rPr lang="en-US" dirty="0" smtClean="0"/>
              <a:t>the user </a:t>
            </a:r>
            <a:r>
              <a:rPr lang="en-US" dirty="0"/>
              <a:t>could choose or select and observation space is what user experienced or observed so far</a:t>
            </a:r>
            <a:r>
              <a:rPr lang="en-US" dirty="0" smtClean="0"/>
              <a:t>. </a:t>
            </a:r>
          </a:p>
          <a:p>
            <a:pPr algn="ctr">
              <a:lnSpc>
                <a:spcPct val="95000"/>
              </a:lnSpc>
              <a:spcBef>
                <a:spcPts val="400"/>
              </a:spcBef>
            </a:pPr>
            <a:r>
              <a:rPr lang="en-US" dirty="0" smtClean="0"/>
              <a:t> - </a:t>
            </a:r>
            <a:r>
              <a:rPr lang="en-US" dirty="0" err="1"/>
              <a:t>Bugra</a:t>
            </a:r>
            <a:r>
              <a:rPr lang="en-US" dirty="0"/>
              <a:t> </a:t>
            </a:r>
            <a:r>
              <a:rPr lang="en-US" dirty="0" err="1" smtClean="0"/>
              <a:t>Akyildiz</a:t>
            </a:r>
            <a:endParaRPr lang="en-US" dirty="0"/>
          </a:p>
        </p:txBody>
      </p:sp>
    </p:spTree>
    <p:extLst>
      <p:ext uri="{BB962C8B-B14F-4D97-AF65-F5344CB8AC3E}">
        <p14:creationId xmlns:p14="http://schemas.microsoft.com/office/powerpoint/2010/main" val="141933666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Netflix:  2/3 of the movies watched are recommended</a:t>
            </a:r>
          </a:p>
          <a:p>
            <a:r>
              <a:rPr lang="en-US" dirty="0"/>
              <a:t>Google News: recommendations generate 38% more </a:t>
            </a:r>
            <a:r>
              <a:rPr lang="en-US" dirty="0" err="1"/>
              <a:t>clickthrough</a:t>
            </a:r>
            <a:endParaRPr lang="en-US" dirty="0"/>
          </a:p>
          <a:p>
            <a:r>
              <a:rPr lang="en-US" dirty="0"/>
              <a:t>Amazon:  35% sales from recommendations</a:t>
            </a:r>
          </a:p>
          <a:p>
            <a:r>
              <a:rPr lang="en-US" dirty="0" err="1"/>
              <a:t>Choicestream</a:t>
            </a:r>
            <a:r>
              <a:rPr lang="en-US" dirty="0"/>
              <a:t>: 28% of people would buy more music if they found what they liked.</a:t>
            </a:r>
          </a:p>
          <a:p>
            <a:endParaRPr lang="en-US" dirty="0"/>
          </a:p>
          <a:p>
            <a:pPr marL="0" indent="0">
              <a:buNone/>
            </a:pPr>
            <a:r>
              <a:rPr lang="en-US" sz="1300" dirty="0"/>
              <a:t>source: Recommender Systems (Machine Learning Summer School 2014 @ CMU</a:t>
            </a:r>
          </a:p>
          <a:p>
            <a:pPr marL="0" indent="0">
              <a:buNone/>
            </a:pPr>
            <a:r>
              <a:rPr lang="en-US" sz="1300" dirty="0"/>
              <a:t>https://</a:t>
            </a:r>
            <a:r>
              <a:rPr lang="en-US" sz="1300" dirty="0" err="1"/>
              <a:t>www.slideshare.net</a:t>
            </a:r>
            <a:r>
              <a:rPr lang="en-US" sz="1300" dirty="0"/>
              <a:t>/</a:t>
            </a:r>
            <a:r>
              <a:rPr lang="en-US" sz="1300" dirty="0" err="1"/>
              <a:t>xamat</a:t>
            </a:r>
            <a:r>
              <a:rPr lang="en-US" sz="1300" dirty="0"/>
              <a:t>/recommender-systems-machine-learning-summer-school-2014-cmu</a:t>
            </a:r>
          </a:p>
        </p:txBody>
      </p:sp>
      <p:sp>
        <p:nvSpPr>
          <p:cNvPr id="3" name="Title 2"/>
          <p:cNvSpPr>
            <a:spLocks noGrp="1"/>
          </p:cNvSpPr>
          <p:nvPr>
            <p:ph type="title"/>
          </p:nvPr>
        </p:nvSpPr>
        <p:spPr/>
        <p:txBody>
          <a:bodyPr/>
          <a:lstStyle/>
          <a:p>
            <a:r>
              <a:rPr lang="en-US" dirty="0"/>
              <a:t>The value of recommendations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17235843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a:t>Learning phase -&gt; prediction recommendation</a:t>
            </a:r>
          </a:p>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5059940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Tree>
    <p:extLst>
      <p:ext uri="{BB962C8B-B14F-4D97-AF65-F5344CB8AC3E}">
        <p14:creationId xmlns:p14="http://schemas.microsoft.com/office/powerpoint/2010/main" val="8861093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873150"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27794470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9" name="Group 8"/>
          <p:cNvGrpSpPr/>
          <p:nvPr/>
        </p:nvGrpSpPr>
        <p:grpSpPr>
          <a:xfrm>
            <a:off x="3408830" y="2016149"/>
            <a:ext cx="3398938" cy="2549203"/>
            <a:chOff x="2440693" y="1659416"/>
            <a:chExt cx="3398938" cy="2549203"/>
          </a:xfrm>
        </p:grpSpPr>
        <p:pic>
          <p:nvPicPr>
            <p:cNvPr id="7" name="Picture 6"/>
            <p:cNvPicPr>
              <a:picLocks noChangeAspect="1"/>
            </p:cNvPicPr>
            <p:nvPr/>
          </p:nvPicPr>
          <p:blipFill>
            <a:blip r:embed="rId3"/>
            <a:stretch>
              <a:fillRect/>
            </a:stretch>
          </p:blipFill>
          <p:spPr>
            <a:xfrm>
              <a:off x="2440693" y="1659416"/>
              <a:ext cx="3398938" cy="2549203"/>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18857" y="2638249"/>
              <a:ext cx="571943" cy="428872"/>
            </a:xfrm>
            <a:prstGeom prst="rect">
              <a:avLst/>
            </a:prstGeom>
          </p:spPr>
        </p:pic>
      </p:gr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81131" y="976277"/>
            <a:ext cx="1058545" cy="793750"/>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48726" y="869089"/>
            <a:ext cx="1344168" cy="1008126"/>
          </a:xfrm>
          <a:prstGeom prst="rect">
            <a:avLst/>
          </a:prstGeom>
        </p:spPr>
      </p:pic>
      <p:cxnSp>
        <p:nvCxnSpPr>
          <p:cNvPr id="11" name="Straight Connector 10"/>
          <p:cNvCxnSpPr/>
          <p:nvPr/>
        </p:nvCxnSpPr>
        <p:spPr>
          <a:xfrm flipH="1" flipV="1">
            <a:off x="3905107" y="2016149"/>
            <a:ext cx="234570" cy="426364"/>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2"/>
          </p:cNvCxnSpPr>
          <p:nvPr/>
        </p:nvCxnSpPr>
        <p:spPr>
          <a:xfrm flipV="1">
            <a:off x="5501001" y="1877215"/>
            <a:ext cx="19809" cy="556657"/>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variety of approaches</a:t>
            </a:r>
          </a:p>
          <a:p>
            <a:r>
              <a:rPr lang="en-US" dirty="0" smtClean="0"/>
              <a:t>Inherently difficult to evaluate</a:t>
            </a:r>
          </a:p>
          <a:p>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4923796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79937265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9242585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Tree>
    <p:extLst>
      <p:ext uri="{BB962C8B-B14F-4D97-AF65-F5344CB8AC3E}">
        <p14:creationId xmlns:p14="http://schemas.microsoft.com/office/powerpoint/2010/main" val="181103504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spTree>
    <p:extLst>
      <p:ext uri="{BB962C8B-B14F-4D97-AF65-F5344CB8AC3E}">
        <p14:creationId xmlns:p14="http://schemas.microsoft.com/office/powerpoint/2010/main" val="70653146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7115759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823911208"/>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65131360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Three common approaches:</a:t>
            </a:r>
          </a:p>
          <a:p>
            <a:r>
              <a:rPr lang="en-US" b="1" dirty="0" smtClean="0"/>
              <a:t>Traditional Collaborative Filtering</a:t>
            </a:r>
          </a:p>
          <a:p>
            <a:r>
              <a:rPr lang="en-US" dirty="0" smtClean="0"/>
              <a:t>Cluster models</a:t>
            </a:r>
          </a:p>
          <a:p>
            <a:r>
              <a:rPr lang="en-US" dirty="0" smtClean="0"/>
              <a:t>Search-based methods</a:t>
            </a:r>
          </a:p>
          <a:p>
            <a:endParaRPr lang="en-US"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0" y="2613660"/>
            <a:ext cx="5435600" cy="1054100"/>
          </a:xfrm>
          <a:prstGeom prst="rect">
            <a:avLst/>
          </a:prstGeom>
        </p:spPr>
      </p:pic>
    </p:spTree>
    <p:extLst>
      <p:ext uri="{BB962C8B-B14F-4D97-AF65-F5344CB8AC3E}">
        <p14:creationId xmlns:p14="http://schemas.microsoft.com/office/powerpoint/2010/main" val="12709199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Traditional Collaborative Filtering is computationally expensive:</a:t>
            </a:r>
          </a:p>
          <a:p>
            <a:r>
              <a:rPr lang="en-US" dirty="0" smtClean="0"/>
              <a:t>M = number of customers,  N = number of catalog items</a:t>
            </a:r>
          </a:p>
          <a:p>
            <a:r>
              <a:rPr lang="en-US" dirty="0" smtClean="0"/>
              <a:t>Worst case:   O</a:t>
            </a:r>
            <a:r>
              <a:rPr lang="en-US" baseline="30000" dirty="0" smtClean="0"/>
              <a:t>(MN)</a:t>
            </a:r>
          </a:p>
          <a:p>
            <a:r>
              <a:rPr lang="en-US" dirty="0" smtClean="0"/>
              <a:t>Generally:  O</a:t>
            </a:r>
            <a:r>
              <a:rPr lang="en-US" baseline="30000" dirty="0" smtClean="0"/>
              <a:t>(M+N)</a:t>
            </a:r>
            <a:endParaRPr lang="en-US" baseline="30000"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8934822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80409987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Tree>
    <p:extLst>
      <p:ext uri="{BB962C8B-B14F-4D97-AF65-F5344CB8AC3E}">
        <p14:creationId xmlns:p14="http://schemas.microsoft.com/office/powerpoint/2010/main" val="50322651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Tree>
    <p:extLst>
      <p:ext uri="{BB962C8B-B14F-4D97-AF65-F5344CB8AC3E}">
        <p14:creationId xmlns:p14="http://schemas.microsoft.com/office/powerpoint/2010/main" val="88060957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Tree>
    <p:extLst>
      <p:ext uri="{BB962C8B-B14F-4D97-AF65-F5344CB8AC3E}">
        <p14:creationId xmlns:p14="http://schemas.microsoft.com/office/powerpoint/2010/main" val="161071958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825" y="4052628"/>
            <a:ext cx="3228975"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endParaRPr lang="en-US" dirty="0" smtClean="0">
              <a:solidFill>
                <a:srgbClr val="231F20"/>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1" name="TextBox 10"/>
          <p:cNvSpPr txBox="1"/>
          <p:nvPr/>
        </p:nvSpPr>
        <p:spPr>
          <a:xfrm>
            <a:off x="1766423" y="4189413"/>
            <a:ext cx="2805576" cy="355482"/>
          </a:xfrm>
          <a:prstGeom prst="rect">
            <a:avLst/>
          </a:prstGeom>
          <a:noFill/>
        </p:spPr>
        <p:txBody>
          <a:bodyPr wrap="none" rtlCol="0">
            <a:spAutoFit/>
          </a:bodyPr>
          <a:lstStyle/>
          <a:p>
            <a:pPr>
              <a:lnSpc>
                <a:spcPct val="95000"/>
              </a:lnSpc>
              <a:spcBef>
                <a:spcPts val="400"/>
              </a:spcBef>
            </a:pPr>
            <a:r>
              <a:rPr lang="en-US" smtClean="0">
                <a:solidFill>
                  <a:srgbClr val="231F20"/>
                </a:solidFill>
              </a:rPr>
              <a:t>Ordinary Least Squares:</a:t>
            </a:r>
            <a:endParaRPr lang="en-US" dirty="0" smtClean="0">
              <a:solidFill>
                <a:srgbClr val="231F20"/>
              </a:solidFill>
            </a:endParaRPr>
          </a:p>
        </p:txBody>
      </p:sp>
    </p:spTree>
    <p:extLst>
      <p:ext uri="{BB962C8B-B14F-4D97-AF65-F5344CB8AC3E}">
        <p14:creationId xmlns:p14="http://schemas.microsoft.com/office/powerpoint/2010/main" val="162320220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65782112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336800"/>
            <a:ext cx="7172325" cy="466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00" y="3155950"/>
            <a:ext cx="7067550" cy="523875"/>
          </a:xfrm>
          <a:prstGeom prst="rect">
            <a:avLst/>
          </a:prstGeom>
        </p:spPr>
      </p:pic>
    </p:spTree>
    <p:extLst>
      <p:ext uri="{BB962C8B-B14F-4D97-AF65-F5344CB8AC3E}">
        <p14:creationId xmlns:p14="http://schemas.microsoft.com/office/powerpoint/2010/main" val="159793464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73300"/>
            <a:ext cx="5772150" cy="590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119438"/>
            <a:ext cx="5838825" cy="590550"/>
          </a:xfrm>
          <a:prstGeom prst="rect">
            <a:avLst/>
          </a:prstGeom>
        </p:spPr>
      </p:pic>
    </p:spTree>
    <p:extLst>
      <p:ext uri="{BB962C8B-B14F-4D97-AF65-F5344CB8AC3E}">
        <p14:creationId xmlns:p14="http://schemas.microsoft.com/office/powerpoint/2010/main" val="2874515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b="1" dirty="0"/>
              <a:t>Introduction to Wide &amp; Deep</a:t>
            </a:r>
          </a:p>
          <a:p>
            <a:r>
              <a:rPr lang="en-US" dirty="0"/>
              <a:t>Wide Learning in context of Wide &amp; Deep</a:t>
            </a:r>
          </a:p>
          <a:p>
            <a:r>
              <a:rPr lang="en-US"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55875497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94051955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Tree>
    <p:extLst>
      <p:ext uri="{BB962C8B-B14F-4D97-AF65-F5344CB8AC3E}">
        <p14:creationId xmlns:p14="http://schemas.microsoft.com/office/powerpoint/2010/main" val="15202817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0" y="85344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925773"/>
            <a:ext cx="2628900" cy="11906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660" y="3344522"/>
            <a:ext cx="1590675" cy="419100"/>
          </a:xfrm>
          <a:prstGeom prst="rect">
            <a:avLst/>
          </a:prstGeom>
        </p:spPr>
      </p:pic>
    </p:spTree>
    <p:extLst>
      <p:ext uri="{BB962C8B-B14F-4D97-AF65-F5344CB8AC3E}">
        <p14:creationId xmlns:p14="http://schemas.microsoft.com/office/powerpoint/2010/main" val="199364868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6786880" y="80137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840" y="3377575"/>
            <a:ext cx="3086100" cy="457200"/>
          </a:xfrm>
          <a:prstGeom prst="rect">
            <a:avLst/>
          </a:prstGeom>
        </p:spPr>
      </p:pic>
    </p:spTree>
    <p:extLst>
      <p:ext uri="{BB962C8B-B14F-4D97-AF65-F5344CB8AC3E}">
        <p14:creationId xmlns:p14="http://schemas.microsoft.com/office/powerpoint/2010/main" val="78215970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2397760" y="801370"/>
            <a:ext cx="329184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 y="3021975"/>
            <a:ext cx="7988300" cy="812800"/>
          </a:xfrm>
          <a:prstGeom prst="rect">
            <a:avLst/>
          </a:prstGeom>
        </p:spPr>
      </p:pic>
    </p:spTree>
    <p:extLst>
      <p:ext uri="{BB962C8B-B14F-4D97-AF65-F5344CB8AC3E}">
        <p14:creationId xmlns:p14="http://schemas.microsoft.com/office/powerpoint/2010/main" val="84611140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148408818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34528763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2" name="Picture 11"/>
          <p:cNvPicPr>
            <a:picLocks noChangeAspect="1"/>
          </p:cNvPicPr>
          <p:nvPr/>
        </p:nvPicPr>
        <p:blipFill rotWithShape="1">
          <a:blip r:embed="rId4"/>
          <a:srcRect l="27348"/>
          <a:stretch/>
        </p:blipFill>
        <p:spPr>
          <a:xfrm>
            <a:off x="1490198" y="2735146"/>
            <a:ext cx="1260591" cy="1225588"/>
          </a:xfrm>
          <a:prstGeom prst="rect">
            <a:avLst/>
          </a:prstGeom>
        </p:spPr>
      </p:pic>
      <p:pic>
        <p:nvPicPr>
          <p:cNvPr id="8" name="Picture 7"/>
          <p:cNvPicPr>
            <a:picLocks noChangeAspect="1"/>
          </p:cNvPicPr>
          <p:nvPr/>
        </p:nvPicPr>
        <p:blipFill rotWithShape="1">
          <a:blip r:embed="rId5"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50078218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85108373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21889627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84106453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b="1" dirty="0"/>
              <a:t>Wide Learning in context of Wide &amp; Deep</a:t>
            </a:r>
          </a:p>
          <a:p>
            <a:r>
              <a:rPr lang="en-US"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19081942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14631945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8009041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45264" y="996706"/>
            <a:ext cx="5888083" cy="3072743"/>
          </a:xfrm>
          <a:prstGeom prst="rect">
            <a:avLst/>
          </a:prstGeom>
        </p:spPr>
      </p:pic>
    </p:spTree>
    <p:extLst>
      <p:ext uri="{BB962C8B-B14F-4D97-AF65-F5344CB8AC3E}">
        <p14:creationId xmlns:p14="http://schemas.microsoft.com/office/powerpoint/2010/main" val="63231820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Tree>
    <p:extLst>
      <p:ext uri="{BB962C8B-B14F-4D97-AF65-F5344CB8AC3E}">
        <p14:creationId xmlns:p14="http://schemas.microsoft.com/office/powerpoint/2010/main" val="56522789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13136</TotalTime>
  <Words>5887</Words>
  <Application>Microsoft Macintosh PowerPoint</Application>
  <PresentationFormat>On-screen Show (16:9)</PresentationFormat>
  <Paragraphs>325</Paragraphs>
  <Slides>45</Slides>
  <Notes>42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45</vt:i4>
      </vt:variant>
    </vt:vector>
  </HeadingPairs>
  <TitlesOfParts>
    <vt:vector size="49" baseType="lpstr">
      <vt:lpstr>Century Gothic</vt:lpstr>
      <vt:lpstr>greek</vt:lpstr>
      <vt:lpstr>Arial</vt:lpstr>
      <vt:lpstr>TDC_PPT_Branded_16-9_0217_full</vt:lpstr>
      <vt:lpstr>PowerPoint Presentation</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The value of recommendations</vt:lpstr>
      <vt:lpstr>Traditional recommendation approaches</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Collaborative Filtering</vt:lpstr>
      <vt:lpstr>Collaborative Filtering</vt:lpstr>
      <vt:lpstr>Amazon Recommendations</vt:lpstr>
      <vt:lpstr>Amazon Recommendations</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Agenda</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Agenda</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61</cp:revision>
  <dcterms:modified xsi:type="dcterms:W3CDTF">2017-08-06T22:34:27Z</dcterms:modified>
</cp:coreProperties>
</file>